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Lato"/>
      <p:regular r:id="rId33"/>
      <p:bold r:id="rId34"/>
      <p:italic r:id="rId35"/>
      <p:boldItalic r:id="rId36"/>
    </p:embeddedFont>
    <p:embeddedFont>
      <p:font typeface="Gill Sans"/>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GillSans-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Gill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6c600408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6c6004082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cb266c8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cb266c8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1d7c579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1d7c579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1d7c5792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1d7c5792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1d7c5792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1d7c5792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48341b1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8341b1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7315a5e4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7315a5e4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6064cdc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6064cdc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c6004082a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c6004082a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c6004082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c6004082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7315a5e4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7315a5e4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c6004082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c6004082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cb266c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cb266c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6ac56f9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6ac56f9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cb266c8d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cb266c8d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49590c1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49590c1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c6004082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c6004082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What is Parkinson Disease? PD is a motor system disorder resulting from the loss of the brain cells producing dopamine. It is a neurodegenerative disease. </a:t>
            </a:r>
            <a:endParaRPr/>
          </a:p>
          <a:p>
            <a:pPr indent="0" lvl="0" marL="0" rtl="0" algn="l">
              <a:spcBef>
                <a:spcPts val="0"/>
              </a:spcBef>
              <a:spcAft>
                <a:spcPts val="0"/>
              </a:spcAft>
              <a:buNone/>
            </a:pPr>
            <a:r>
              <a:rPr lang="en"/>
              <a:t>On the right, the usual symptoms experienced by a PD person: The picture chooses a old man, because men over 60 are the most common person affected by the disease.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c6004082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c6004082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48341b1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48341b1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6ac56f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6ac56f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6ac56f9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6ac56f9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1d7c579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1d7c57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1435608" y="205978"/>
            <a:ext cx="74982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562214"/>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3"/>
          <p:cNvSpPr txBox="1"/>
          <p:nvPr>
            <p:ph idx="1" type="body"/>
          </p:nvPr>
        </p:nvSpPr>
        <p:spPr>
          <a:xfrm>
            <a:off x="1435608" y="1085850"/>
            <a:ext cx="7498200" cy="3600600"/>
          </a:xfrm>
          <a:prstGeom prst="rect">
            <a:avLst/>
          </a:prstGeom>
          <a:noFill/>
          <a:ln>
            <a:noFill/>
          </a:ln>
        </p:spPr>
        <p:txBody>
          <a:bodyPr anchorCtr="0" anchor="t" bIns="45700" lIns="91425" spcFirstLastPara="1" rIns="91425" wrap="square" tIns="45700">
            <a:noAutofit/>
          </a:bodyPr>
          <a:lstStyle>
            <a:lvl1pPr indent="-320040" lvl="0" marL="457200" rtl="0" algn="l">
              <a:lnSpc>
                <a:spcPct val="100000"/>
              </a:lnSpc>
              <a:spcBef>
                <a:spcPts val="600"/>
              </a:spcBef>
              <a:spcAft>
                <a:spcPts val="0"/>
              </a:spcAft>
              <a:buSzPts val="1440"/>
              <a:buChar char="●"/>
              <a:defRPr/>
            </a:lvl1pPr>
            <a:lvl2pPr indent="-342900" lvl="1" marL="914400" rtl="0" algn="l">
              <a:lnSpc>
                <a:spcPct val="100000"/>
              </a:lnSpc>
              <a:spcBef>
                <a:spcPts val="1600"/>
              </a:spcBef>
              <a:spcAft>
                <a:spcPts val="0"/>
              </a:spcAft>
              <a:buSzPts val="1800"/>
              <a:buChar char="○"/>
              <a:defRPr/>
            </a:lvl2pPr>
            <a:lvl3pPr indent="-342900" lvl="2" marL="1371600" rtl="0" algn="l">
              <a:lnSpc>
                <a:spcPct val="100000"/>
              </a:lnSpc>
              <a:spcBef>
                <a:spcPts val="1600"/>
              </a:spcBef>
              <a:spcAft>
                <a:spcPts val="0"/>
              </a:spcAft>
              <a:buSzPts val="1800"/>
              <a:buChar char="■"/>
              <a:defRPr/>
            </a:lvl3pPr>
            <a:lvl4pPr indent="-342900" lvl="3" marL="1828800" rtl="0" algn="l">
              <a:lnSpc>
                <a:spcPct val="100000"/>
              </a:lnSpc>
              <a:spcBef>
                <a:spcPts val="1600"/>
              </a:spcBef>
              <a:spcAft>
                <a:spcPts val="0"/>
              </a:spcAft>
              <a:buSzPts val="1800"/>
              <a:buChar char="●"/>
              <a:defRPr/>
            </a:lvl4pPr>
            <a:lvl5pPr indent="-342900" lvl="4" marL="2286000" rtl="0" algn="l">
              <a:lnSpc>
                <a:spcPct val="100000"/>
              </a:lnSpc>
              <a:spcBef>
                <a:spcPts val="1600"/>
              </a:spcBef>
              <a:spcAft>
                <a:spcPts val="0"/>
              </a:spcAft>
              <a:buSzPts val="1800"/>
              <a:buChar char="○"/>
              <a:defRPr/>
            </a:lvl5pPr>
            <a:lvl6pPr indent="-342900" lvl="5" marL="2743200" rtl="0" algn="l">
              <a:lnSpc>
                <a:spcPct val="100000"/>
              </a:lnSpc>
              <a:spcBef>
                <a:spcPts val="1600"/>
              </a:spcBef>
              <a:spcAft>
                <a:spcPts val="0"/>
              </a:spcAft>
              <a:buSzPts val="1800"/>
              <a:buChar char="■"/>
              <a:defRPr/>
            </a:lvl6pPr>
            <a:lvl7pPr indent="-342900" lvl="6" marL="3200400" rtl="0" algn="l">
              <a:lnSpc>
                <a:spcPct val="100000"/>
              </a:lnSpc>
              <a:spcBef>
                <a:spcPts val="1600"/>
              </a:spcBef>
              <a:spcAft>
                <a:spcPts val="0"/>
              </a:spcAft>
              <a:buSzPts val="1800"/>
              <a:buChar char="●"/>
              <a:defRPr/>
            </a:lvl7pPr>
            <a:lvl8pPr indent="-342900" lvl="7" marL="3657600" rtl="0" algn="l">
              <a:lnSpc>
                <a:spcPct val="100000"/>
              </a:lnSpc>
              <a:spcBef>
                <a:spcPts val="1600"/>
              </a:spcBef>
              <a:spcAft>
                <a:spcPts val="0"/>
              </a:spcAft>
              <a:buSzPts val="1800"/>
              <a:buChar char="○"/>
              <a:defRPr/>
            </a:lvl8pPr>
            <a:lvl9pPr indent="-342900" lvl="8" marL="4114800" rtl="0" algn="l">
              <a:lnSpc>
                <a:spcPct val="100000"/>
              </a:lnSpc>
              <a:spcBef>
                <a:spcPts val="1600"/>
              </a:spcBef>
              <a:spcAft>
                <a:spcPts val="1600"/>
              </a:spcAft>
              <a:buSzPts val="1800"/>
              <a:buChar char="■"/>
              <a:defRPr/>
            </a:lvl9pPr>
          </a:lstStyle>
          <a:p/>
        </p:txBody>
      </p:sp>
      <p:sp>
        <p:nvSpPr>
          <p:cNvPr id="84" name="Google Shape;84;p13"/>
          <p:cNvSpPr txBox="1"/>
          <p:nvPr>
            <p:ph idx="10" type="dt"/>
          </p:nvPr>
        </p:nvSpPr>
        <p:spPr>
          <a:xfrm>
            <a:off x="3581400" y="4729163"/>
            <a:ext cx="2133600" cy="3570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3"/>
          <p:cNvSpPr txBox="1"/>
          <p:nvPr>
            <p:ph idx="11" type="ftr"/>
          </p:nvPr>
        </p:nvSpPr>
        <p:spPr>
          <a:xfrm>
            <a:off x="5715000" y="4729163"/>
            <a:ext cx="2895600" cy="357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2" type="sldNum"/>
          </p:nvPr>
        </p:nvSpPr>
        <p:spPr>
          <a:xfrm>
            <a:off x="8613648" y="4729163"/>
            <a:ext cx="457200" cy="3570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14"/>
          <p:cNvSpPr txBox="1"/>
          <p:nvPr>
            <p:ph type="title"/>
          </p:nvPr>
        </p:nvSpPr>
        <p:spPr>
          <a:xfrm>
            <a:off x="1435608" y="205740"/>
            <a:ext cx="74982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562214"/>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txBox="1"/>
          <p:nvPr>
            <p:ph idx="1" type="body"/>
          </p:nvPr>
        </p:nvSpPr>
        <p:spPr>
          <a:xfrm>
            <a:off x="1435608" y="1143000"/>
            <a:ext cx="3657600" cy="3497700"/>
          </a:xfrm>
          <a:prstGeom prst="rect">
            <a:avLst/>
          </a:prstGeom>
          <a:noFill/>
          <a:ln>
            <a:noFill/>
          </a:ln>
        </p:spPr>
        <p:txBody>
          <a:bodyPr anchorCtr="0" anchor="t" bIns="45700" lIns="91425" spcFirstLastPara="1" rIns="91425" wrap="square" tIns="45700">
            <a:noAutofit/>
          </a:bodyPr>
          <a:lstStyle>
            <a:lvl1pPr indent="-370840" lvl="0" marL="457200" rtl="0" algn="l">
              <a:lnSpc>
                <a:spcPct val="100000"/>
              </a:lnSpc>
              <a:spcBef>
                <a:spcPts val="600"/>
              </a:spcBef>
              <a:spcAft>
                <a:spcPts val="0"/>
              </a:spcAft>
              <a:buSzPts val="2240"/>
              <a:buChar char="●"/>
              <a:defRPr sz="2800"/>
            </a:lvl1pPr>
            <a:lvl2pPr indent="-381000" lvl="1" marL="914400" rtl="0" algn="l">
              <a:lnSpc>
                <a:spcPct val="100000"/>
              </a:lnSpc>
              <a:spcBef>
                <a:spcPts val="1600"/>
              </a:spcBef>
              <a:spcAft>
                <a:spcPts val="0"/>
              </a:spcAft>
              <a:buSzPts val="2400"/>
              <a:buChar char="○"/>
              <a:defRPr sz="2400"/>
            </a:lvl2pPr>
            <a:lvl3pPr indent="-355600" lvl="2" marL="1371600" rtl="0" algn="l">
              <a:lnSpc>
                <a:spcPct val="100000"/>
              </a:lnSpc>
              <a:spcBef>
                <a:spcPts val="1600"/>
              </a:spcBef>
              <a:spcAft>
                <a:spcPts val="0"/>
              </a:spcAft>
              <a:buSzPts val="2000"/>
              <a:buChar char="■"/>
              <a:defRPr sz="2000"/>
            </a:lvl3pPr>
            <a:lvl4pPr indent="-342900" lvl="3" marL="1828800" rtl="0" algn="l">
              <a:lnSpc>
                <a:spcPct val="100000"/>
              </a:lnSpc>
              <a:spcBef>
                <a:spcPts val="1600"/>
              </a:spcBef>
              <a:spcAft>
                <a:spcPts val="0"/>
              </a:spcAft>
              <a:buSzPts val="1800"/>
              <a:buChar char="●"/>
              <a:defRPr sz="1800"/>
            </a:lvl4pPr>
            <a:lvl5pPr indent="-342900" lvl="4" marL="2286000" rtl="0" algn="l">
              <a:lnSpc>
                <a:spcPct val="100000"/>
              </a:lnSpc>
              <a:spcBef>
                <a:spcPts val="1600"/>
              </a:spcBef>
              <a:spcAft>
                <a:spcPts val="0"/>
              </a:spcAft>
              <a:buSzPts val="1800"/>
              <a:buChar char="○"/>
              <a:defRPr sz="1800"/>
            </a:lvl5pPr>
            <a:lvl6pPr indent="-342900" lvl="5" marL="2743200" rtl="0" algn="l">
              <a:lnSpc>
                <a:spcPct val="100000"/>
              </a:lnSpc>
              <a:spcBef>
                <a:spcPts val="1600"/>
              </a:spcBef>
              <a:spcAft>
                <a:spcPts val="0"/>
              </a:spcAft>
              <a:buSzPts val="1800"/>
              <a:buChar char="■"/>
              <a:defRPr/>
            </a:lvl6pPr>
            <a:lvl7pPr indent="-342900" lvl="6" marL="3200400" rtl="0" algn="l">
              <a:lnSpc>
                <a:spcPct val="100000"/>
              </a:lnSpc>
              <a:spcBef>
                <a:spcPts val="1600"/>
              </a:spcBef>
              <a:spcAft>
                <a:spcPts val="0"/>
              </a:spcAft>
              <a:buSzPts val="1800"/>
              <a:buChar char="●"/>
              <a:defRPr/>
            </a:lvl7pPr>
            <a:lvl8pPr indent="-342900" lvl="7" marL="3657600" rtl="0" algn="l">
              <a:lnSpc>
                <a:spcPct val="100000"/>
              </a:lnSpc>
              <a:spcBef>
                <a:spcPts val="1600"/>
              </a:spcBef>
              <a:spcAft>
                <a:spcPts val="0"/>
              </a:spcAft>
              <a:buSzPts val="1800"/>
              <a:buChar char="○"/>
              <a:defRPr/>
            </a:lvl8pPr>
            <a:lvl9pPr indent="-342900" lvl="8" marL="4114800" rtl="0" algn="l">
              <a:lnSpc>
                <a:spcPct val="100000"/>
              </a:lnSpc>
              <a:spcBef>
                <a:spcPts val="1600"/>
              </a:spcBef>
              <a:spcAft>
                <a:spcPts val="1600"/>
              </a:spcAft>
              <a:buSzPts val="1800"/>
              <a:buChar char="■"/>
              <a:defRPr/>
            </a:lvl9pPr>
          </a:lstStyle>
          <a:p/>
        </p:txBody>
      </p:sp>
      <p:sp>
        <p:nvSpPr>
          <p:cNvPr id="90" name="Google Shape;90;p14"/>
          <p:cNvSpPr txBox="1"/>
          <p:nvPr>
            <p:ph idx="2" type="body"/>
          </p:nvPr>
        </p:nvSpPr>
        <p:spPr>
          <a:xfrm>
            <a:off x="5276088" y="1143000"/>
            <a:ext cx="3657600" cy="3497700"/>
          </a:xfrm>
          <a:prstGeom prst="rect">
            <a:avLst/>
          </a:prstGeom>
          <a:noFill/>
          <a:ln>
            <a:noFill/>
          </a:ln>
        </p:spPr>
        <p:txBody>
          <a:bodyPr anchorCtr="0" anchor="t" bIns="45700" lIns="91425" spcFirstLastPara="1" rIns="91425" wrap="square" tIns="45700">
            <a:noAutofit/>
          </a:bodyPr>
          <a:lstStyle>
            <a:lvl1pPr indent="-370840" lvl="0" marL="457200" rtl="0" algn="l">
              <a:lnSpc>
                <a:spcPct val="100000"/>
              </a:lnSpc>
              <a:spcBef>
                <a:spcPts val="600"/>
              </a:spcBef>
              <a:spcAft>
                <a:spcPts val="0"/>
              </a:spcAft>
              <a:buSzPts val="2240"/>
              <a:buChar char="●"/>
              <a:defRPr sz="2800"/>
            </a:lvl1pPr>
            <a:lvl2pPr indent="-381000" lvl="1" marL="914400" rtl="0" algn="l">
              <a:lnSpc>
                <a:spcPct val="100000"/>
              </a:lnSpc>
              <a:spcBef>
                <a:spcPts val="1600"/>
              </a:spcBef>
              <a:spcAft>
                <a:spcPts val="0"/>
              </a:spcAft>
              <a:buSzPts val="2400"/>
              <a:buChar char="○"/>
              <a:defRPr sz="2400"/>
            </a:lvl2pPr>
            <a:lvl3pPr indent="-355600" lvl="2" marL="1371600" rtl="0" algn="l">
              <a:lnSpc>
                <a:spcPct val="100000"/>
              </a:lnSpc>
              <a:spcBef>
                <a:spcPts val="1600"/>
              </a:spcBef>
              <a:spcAft>
                <a:spcPts val="0"/>
              </a:spcAft>
              <a:buSzPts val="2000"/>
              <a:buChar char="■"/>
              <a:defRPr sz="2000"/>
            </a:lvl3pPr>
            <a:lvl4pPr indent="-342900" lvl="3" marL="1828800" rtl="0" algn="l">
              <a:lnSpc>
                <a:spcPct val="100000"/>
              </a:lnSpc>
              <a:spcBef>
                <a:spcPts val="1600"/>
              </a:spcBef>
              <a:spcAft>
                <a:spcPts val="0"/>
              </a:spcAft>
              <a:buSzPts val="1800"/>
              <a:buChar char="●"/>
              <a:defRPr sz="1800"/>
            </a:lvl4pPr>
            <a:lvl5pPr indent="-342900" lvl="4" marL="2286000" rtl="0" algn="l">
              <a:lnSpc>
                <a:spcPct val="100000"/>
              </a:lnSpc>
              <a:spcBef>
                <a:spcPts val="1600"/>
              </a:spcBef>
              <a:spcAft>
                <a:spcPts val="0"/>
              </a:spcAft>
              <a:buSzPts val="1800"/>
              <a:buChar char="○"/>
              <a:defRPr sz="1800"/>
            </a:lvl5pPr>
            <a:lvl6pPr indent="-342900" lvl="5" marL="2743200" rtl="0" algn="l">
              <a:lnSpc>
                <a:spcPct val="100000"/>
              </a:lnSpc>
              <a:spcBef>
                <a:spcPts val="1600"/>
              </a:spcBef>
              <a:spcAft>
                <a:spcPts val="0"/>
              </a:spcAft>
              <a:buSzPts val="1800"/>
              <a:buChar char="■"/>
              <a:defRPr/>
            </a:lvl6pPr>
            <a:lvl7pPr indent="-342900" lvl="6" marL="3200400" rtl="0" algn="l">
              <a:lnSpc>
                <a:spcPct val="100000"/>
              </a:lnSpc>
              <a:spcBef>
                <a:spcPts val="1600"/>
              </a:spcBef>
              <a:spcAft>
                <a:spcPts val="0"/>
              </a:spcAft>
              <a:buSzPts val="1800"/>
              <a:buChar char="●"/>
              <a:defRPr/>
            </a:lvl7pPr>
            <a:lvl8pPr indent="-342900" lvl="7" marL="3657600" rtl="0" algn="l">
              <a:lnSpc>
                <a:spcPct val="100000"/>
              </a:lnSpc>
              <a:spcBef>
                <a:spcPts val="1600"/>
              </a:spcBef>
              <a:spcAft>
                <a:spcPts val="0"/>
              </a:spcAft>
              <a:buSzPts val="1800"/>
              <a:buChar char="○"/>
              <a:defRPr/>
            </a:lvl8pPr>
            <a:lvl9pPr indent="-342900" lvl="8" marL="4114800" rtl="0" algn="l">
              <a:lnSpc>
                <a:spcPct val="100000"/>
              </a:lnSpc>
              <a:spcBef>
                <a:spcPts val="1600"/>
              </a:spcBef>
              <a:spcAft>
                <a:spcPts val="1600"/>
              </a:spcAft>
              <a:buSzPts val="1800"/>
              <a:buChar char="■"/>
              <a:defRPr/>
            </a:lvl9pPr>
          </a:lstStyle>
          <a:p/>
        </p:txBody>
      </p:sp>
      <p:sp>
        <p:nvSpPr>
          <p:cNvPr id="91" name="Google Shape;91;p14"/>
          <p:cNvSpPr txBox="1"/>
          <p:nvPr>
            <p:ph idx="10" type="dt"/>
          </p:nvPr>
        </p:nvSpPr>
        <p:spPr>
          <a:xfrm>
            <a:off x="3581400" y="4729163"/>
            <a:ext cx="2133600" cy="3570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4"/>
          <p:cNvSpPr txBox="1"/>
          <p:nvPr>
            <p:ph idx="11" type="ftr"/>
          </p:nvPr>
        </p:nvSpPr>
        <p:spPr>
          <a:xfrm>
            <a:off x="5715000" y="4729163"/>
            <a:ext cx="2895600" cy="357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4"/>
          <p:cNvSpPr txBox="1"/>
          <p:nvPr>
            <p:ph idx="12" type="sldNum"/>
          </p:nvPr>
        </p:nvSpPr>
        <p:spPr>
          <a:xfrm>
            <a:off x="8613648" y="4729163"/>
            <a:ext cx="457200" cy="3570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396300" y="139835"/>
            <a:ext cx="8351400" cy="1377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62214"/>
              </a:buClr>
              <a:buSzPts val="3870"/>
              <a:buFont typeface="Gill Sans"/>
              <a:buNone/>
            </a:pPr>
            <a:r>
              <a:rPr lang="en" sz="3870"/>
              <a:t>Android App For Covid_19 detection using Transfer Learning</a:t>
            </a:r>
            <a:endParaRPr sz="3870"/>
          </a:p>
        </p:txBody>
      </p:sp>
      <p:sp>
        <p:nvSpPr>
          <p:cNvPr id="99" name="Google Shape;99;p15"/>
          <p:cNvSpPr txBox="1"/>
          <p:nvPr>
            <p:ph idx="1" type="subTitle"/>
          </p:nvPr>
        </p:nvSpPr>
        <p:spPr>
          <a:xfrm>
            <a:off x="560100" y="1708225"/>
            <a:ext cx="7867500" cy="32634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0"/>
              </a:spcBef>
              <a:spcAft>
                <a:spcPts val="0"/>
              </a:spcAft>
              <a:buSzPts val="2240"/>
              <a:buNone/>
            </a:pPr>
            <a:r>
              <a:t/>
            </a:r>
            <a:endParaRPr/>
          </a:p>
          <a:p>
            <a:pPr indent="0" lvl="0" marL="27432" rtl="0" algn="l">
              <a:lnSpc>
                <a:spcPct val="100000"/>
              </a:lnSpc>
              <a:spcBef>
                <a:spcPts val="600"/>
              </a:spcBef>
              <a:spcAft>
                <a:spcPts val="0"/>
              </a:spcAft>
              <a:buSzPts val="2240"/>
              <a:buNone/>
            </a:pPr>
            <a:r>
              <a:t/>
            </a:r>
            <a:endParaRPr sz="2800"/>
          </a:p>
          <a:p>
            <a:pPr indent="0" lvl="0" marL="27432" rtl="0" algn="l">
              <a:lnSpc>
                <a:spcPct val="100000"/>
              </a:lnSpc>
              <a:spcBef>
                <a:spcPts val="600"/>
              </a:spcBef>
              <a:spcAft>
                <a:spcPts val="0"/>
              </a:spcAft>
              <a:buSzPts val="2240"/>
              <a:buNone/>
            </a:pPr>
            <a:r>
              <a:rPr b="1" lang="en" sz="2800"/>
              <a:t>By :</a:t>
            </a:r>
            <a:endParaRPr/>
          </a:p>
          <a:p>
            <a:pPr indent="0" lvl="0" marL="27432" rtl="0" algn="l">
              <a:lnSpc>
                <a:spcPct val="100000"/>
              </a:lnSpc>
              <a:spcBef>
                <a:spcPts val="600"/>
              </a:spcBef>
              <a:spcAft>
                <a:spcPts val="0"/>
              </a:spcAft>
              <a:buSzPts val="2240"/>
              <a:buNone/>
            </a:pPr>
            <a:r>
              <a:rPr b="1" lang="en" sz="2800"/>
              <a:t>Vibhav Joshi  </a:t>
            </a:r>
            <a:r>
              <a:rPr b="1" lang="en" sz="1500"/>
              <a:t>(Research internship in bioinformatics and medical imaging)</a:t>
            </a:r>
            <a:endParaRPr sz="1500"/>
          </a:p>
          <a:p>
            <a:pPr indent="0" lvl="0" marL="27432" rtl="0" algn="l">
              <a:lnSpc>
                <a:spcPct val="100000"/>
              </a:lnSpc>
              <a:spcBef>
                <a:spcPts val="600"/>
              </a:spcBef>
              <a:spcAft>
                <a:spcPts val="0"/>
              </a:spcAft>
              <a:buSzPts val="2240"/>
              <a:buNone/>
            </a:pPr>
            <a:r>
              <a:rPr b="1" lang="en" sz="2800"/>
              <a:t>Pratik Patil</a:t>
            </a:r>
            <a:endParaRPr b="1" sz="2800"/>
          </a:p>
          <a:p>
            <a:pPr indent="0" lvl="0" marL="27432" rtl="0" algn="l">
              <a:lnSpc>
                <a:spcPct val="100000"/>
              </a:lnSpc>
              <a:spcBef>
                <a:spcPts val="600"/>
              </a:spcBef>
              <a:spcAft>
                <a:spcPts val="0"/>
              </a:spcAft>
              <a:buSzPts val="2240"/>
              <a:buNone/>
            </a:pPr>
            <a:r>
              <a:t/>
            </a:r>
            <a:endParaRPr b="1" sz="2800"/>
          </a:p>
          <a:p>
            <a:pPr indent="0" lvl="0" marL="0" rtl="0" algn="l">
              <a:lnSpc>
                <a:spcPct val="100000"/>
              </a:lnSpc>
              <a:spcBef>
                <a:spcPts val="600"/>
              </a:spcBef>
              <a:spcAft>
                <a:spcPts val="0"/>
              </a:spcAft>
              <a:buSzPts val="22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152400" y="932050"/>
            <a:ext cx="8839200" cy="4064749"/>
          </a:xfrm>
          <a:prstGeom prst="rect">
            <a:avLst/>
          </a:prstGeom>
          <a:noFill/>
          <a:ln>
            <a:noFill/>
          </a:ln>
        </p:spPr>
      </p:pic>
      <p:sp>
        <p:nvSpPr>
          <p:cNvPr id="157" name="Google Shape;157;p24"/>
          <p:cNvSpPr txBox="1"/>
          <p:nvPr/>
        </p:nvSpPr>
        <p:spPr>
          <a:xfrm>
            <a:off x="306850" y="163975"/>
            <a:ext cx="4133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latin typeface="Roboto"/>
                <a:ea typeface="Roboto"/>
                <a:cs typeface="Roboto"/>
                <a:sym typeface="Roboto"/>
              </a:rPr>
              <a:t>Azure SQL Database</a:t>
            </a:r>
            <a:endParaRPr sz="23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596399" y="941725"/>
            <a:ext cx="2277776" cy="4049376"/>
          </a:xfrm>
          <a:prstGeom prst="rect">
            <a:avLst/>
          </a:prstGeom>
          <a:noFill/>
          <a:ln>
            <a:noFill/>
          </a:ln>
        </p:spPr>
      </p:pic>
      <p:pic>
        <p:nvPicPr>
          <p:cNvPr id="163" name="Google Shape;163;p25"/>
          <p:cNvPicPr preferRelativeResize="0"/>
          <p:nvPr/>
        </p:nvPicPr>
        <p:blipFill>
          <a:blip r:embed="rId4">
            <a:alphaModFix/>
          </a:blip>
          <a:stretch>
            <a:fillRect/>
          </a:stretch>
        </p:blipFill>
        <p:spPr>
          <a:xfrm>
            <a:off x="6357923" y="941732"/>
            <a:ext cx="2277776" cy="4049370"/>
          </a:xfrm>
          <a:prstGeom prst="rect">
            <a:avLst/>
          </a:prstGeom>
          <a:noFill/>
          <a:ln>
            <a:noFill/>
          </a:ln>
        </p:spPr>
      </p:pic>
      <p:sp>
        <p:nvSpPr>
          <p:cNvPr id="164" name="Google Shape;164;p25"/>
          <p:cNvSpPr txBox="1"/>
          <p:nvPr/>
        </p:nvSpPr>
        <p:spPr>
          <a:xfrm>
            <a:off x="576025" y="275000"/>
            <a:ext cx="22101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Introduction</a:t>
            </a:r>
            <a:endParaRPr>
              <a:solidFill>
                <a:srgbClr val="FFFFFF"/>
              </a:solidFill>
              <a:latin typeface="Roboto"/>
              <a:ea typeface="Roboto"/>
              <a:cs typeface="Roboto"/>
              <a:sym typeface="Roboto"/>
            </a:endParaRPr>
          </a:p>
        </p:txBody>
      </p:sp>
      <p:sp>
        <p:nvSpPr>
          <p:cNvPr id="165" name="Google Shape;165;p25"/>
          <p:cNvSpPr txBox="1"/>
          <p:nvPr/>
        </p:nvSpPr>
        <p:spPr>
          <a:xfrm>
            <a:off x="3468600" y="305550"/>
            <a:ext cx="22779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Patient Info</a:t>
            </a:r>
            <a:endParaRPr>
              <a:solidFill>
                <a:srgbClr val="FFFFFF"/>
              </a:solidFill>
              <a:latin typeface="Roboto"/>
              <a:ea typeface="Roboto"/>
              <a:cs typeface="Roboto"/>
              <a:sym typeface="Roboto"/>
            </a:endParaRPr>
          </a:p>
        </p:txBody>
      </p:sp>
      <p:sp>
        <p:nvSpPr>
          <p:cNvPr id="166" name="Google Shape;166;p25"/>
          <p:cNvSpPr txBox="1"/>
          <p:nvPr/>
        </p:nvSpPr>
        <p:spPr>
          <a:xfrm>
            <a:off x="6391750" y="285175"/>
            <a:ext cx="2210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Load Image and </a:t>
            </a:r>
            <a:r>
              <a:rPr lang="en">
                <a:solidFill>
                  <a:srgbClr val="FFFFFF"/>
                </a:solidFill>
                <a:latin typeface="Roboto"/>
                <a:ea typeface="Roboto"/>
                <a:cs typeface="Roboto"/>
                <a:sym typeface="Roboto"/>
              </a:rPr>
              <a:t>Select image from gallery</a:t>
            </a:r>
            <a:endParaRPr>
              <a:solidFill>
                <a:srgbClr val="FFFFFF"/>
              </a:solidFill>
              <a:latin typeface="Roboto"/>
              <a:ea typeface="Roboto"/>
              <a:cs typeface="Roboto"/>
              <a:sym typeface="Roboto"/>
            </a:endParaRPr>
          </a:p>
        </p:txBody>
      </p:sp>
      <p:pic>
        <p:nvPicPr>
          <p:cNvPr id="167" name="Google Shape;167;p25"/>
          <p:cNvPicPr preferRelativeResize="0"/>
          <p:nvPr/>
        </p:nvPicPr>
        <p:blipFill>
          <a:blip r:embed="rId5">
            <a:alphaModFix/>
          </a:blip>
          <a:stretch>
            <a:fillRect/>
          </a:stretch>
        </p:blipFill>
        <p:spPr>
          <a:xfrm>
            <a:off x="3433100" y="941725"/>
            <a:ext cx="2210099" cy="4049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901650" y="841400"/>
            <a:ext cx="2312325" cy="4110851"/>
          </a:xfrm>
          <a:prstGeom prst="rect">
            <a:avLst/>
          </a:prstGeom>
          <a:noFill/>
          <a:ln>
            <a:noFill/>
          </a:ln>
        </p:spPr>
      </p:pic>
      <p:pic>
        <p:nvPicPr>
          <p:cNvPr id="173" name="Google Shape;173;p26"/>
          <p:cNvPicPr preferRelativeResize="0"/>
          <p:nvPr/>
        </p:nvPicPr>
        <p:blipFill>
          <a:blip r:embed="rId4">
            <a:alphaModFix/>
          </a:blip>
          <a:stretch>
            <a:fillRect/>
          </a:stretch>
        </p:blipFill>
        <p:spPr>
          <a:xfrm>
            <a:off x="3685700" y="725425"/>
            <a:ext cx="2377575" cy="4226826"/>
          </a:xfrm>
          <a:prstGeom prst="rect">
            <a:avLst/>
          </a:prstGeom>
          <a:noFill/>
          <a:ln>
            <a:noFill/>
          </a:ln>
        </p:spPr>
      </p:pic>
      <p:sp>
        <p:nvSpPr>
          <p:cNvPr id="174" name="Google Shape;174;p26"/>
          <p:cNvSpPr txBox="1"/>
          <p:nvPr/>
        </p:nvSpPr>
        <p:spPr>
          <a:xfrm>
            <a:off x="952875" y="275000"/>
            <a:ext cx="2261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Click on Classify Button</a:t>
            </a:r>
            <a:endParaRPr>
              <a:solidFill>
                <a:srgbClr val="FFFFFF"/>
              </a:solidFill>
              <a:latin typeface="Roboto"/>
              <a:ea typeface="Roboto"/>
              <a:cs typeface="Roboto"/>
              <a:sym typeface="Roboto"/>
            </a:endParaRPr>
          </a:p>
        </p:txBody>
      </p:sp>
      <p:sp>
        <p:nvSpPr>
          <p:cNvPr id="175" name="Google Shape;175;p26"/>
          <p:cNvSpPr txBox="1"/>
          <p:nvPr/>
        </p:nvSpPr>
        <p:spPr>
          <a:xfrm>
            <a:off x="3685738" y="279950"/>
            <a:ext cx="23775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Check The Result</a:t>
            </a:r>
            <a:endParaRPr>
              <a:solidFill>
                <a:srgbClr val="FFFFFF"/>
              </a:solidFill>
              <a:latin typeface="Roboto"/>
              <a:ea typeface="Roboto"/>
              <a:cs typeface="Roboto"/>
              <a:sym typeface="Roboto"/>
            </a:endParaRPr>
          </a:p>
        </p:txBody>
      </p:sp>
      <p:pic>
        <p:nvPicPr>
          <p:cNvPr id="176" name="Google Shape;176;p26"/>
          <p:cNvPicPr preferRelativeResize="0"/>
          <p:nvPr/>
        </p:nvPicPr>
        <p:blipFill>
          <a:blip r:embed="rId5">
            <a:alphaModFix/>
          </a:blip>
          <a:stretch>
            <a:fillRect/>
          </a:stretch>
        </p:blipFill>
        <p:spPr>
          <a:xfrm>
            <a:off x="6535000" y="796800"/>
            <a:ext cx="2100026" cy="4200052"/>
          </a:xfrm>
          <a:prstGeom prst="rect">
            <a:avLst/>
          </a:prstGeom>
          <a:noFill/>
          <a:ln>
            <a:noFill/>
          </a:ln>
        </p:spPr>
      </p:pic>
      <p:sp>
        <p:nvSpPr>
          <p:cNvPr id="177" name="Google Shape;177;p26"/>
          <p:cNvSpPr txBox="1"/>
          <p:nvPr/>
        </p:nvSpPr>
        <p:spPr>
          <a:xfrm>
            <a:off x="6535025" y="213900"/>
            <a:ext cx="19455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Alert if Patient in Danger</a:t>
            </a:r>
            <a:endParaRPr>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nvSpPr>
        <p:spPr>
          <a:xfrm>
            <a:off x="0" y="0"/>
            <a:ext cx="23973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Prototype</a:t>
            </a:r>
            <a:endParaRPr sz="3000">
              <a:solidFill>
                <a:srgbClr val="FFFFFF"/>
              </a:solidFill>
              <a:latin typeface="Roboto"/>
              <a:ea typeface="Roboto"/>
              <a:cs typeface="Roboto"/>
              <a:sym typeface="Roboto"/>
            </a:endParaRPr>
          </a:p>
        </p:txBody>
      </p:sp>
      <p:pic>
        <p:nvPicPr>
          <p:cNvPr id="183" name="Google Shape;183;p27"/>
          <p:cNvPicPr preferRelativeResize="0"/>
          <p:nvPr/>
        </p:nvPicPr>
        <p:blipFill>
          <a:blip r:embed="rId3">
            <a:alphaModFix/>
          </a:blip>
          <a:stretch>
            <a:fillRect/>
          </a:stretch>
        </p:blipFill>
        <p:spPr>
          <a:xfrm>
            <a:off x="1948775" y="611125"/>
            <a:ext cx="2445775" cy="4349425"/>
          </a:xfrm>
          <a:prstGeom prst="rect">
            <a:avLst/>
          </a:prstGeom>
          <a:noFill/>
          <a:ln>
            <a:noFill/>
          </a:ln>
        </p:spPr>
      </p:pic>
      <p:pic>
        <p:nvPicPr>
          <p:cNvPr id="184" name="Google Shape;184;p27"/>
          <p:cNvPicPr preferRelativeResize="0"/>
          <p:nvPr/>
        </p:nvPicPr>
        <p:blipFill>
          <a:blip r:embed="rId4">
            <a:alphaModFix/>
          </a:blip>
          <a:stretch>
            <a:fillRect/>
          </a:stretch>
        </p:blipFill>
        <p:spPr>
          <a:xfrm>
            <a:off x="5361750" y="682417"/>
            <a:ext cx="2445775" cy="4349432"/>
          </a:xfrm>
          <a:prstGeom prst="rect">
            <a:avLst/>
          </a:prstGeom>
          <a:noFill/>
          <a:ln>
            <a:noFill/>
          </a:ln>
        </p:spPr>
      </p:pic>
      <p:sp>
        <p:nvSpPr>
          <p:cNvPr id="185" name="Google Shape;185;p27"/>
          <p:cNvSpPr txBox="1"/>
          <p:nvPr/>
        </p:nvSpPr>
        <p:spPr>
          <a:xfrm>
            <a:off x="2093625" y="183325"/>
            <a:ext cx="17721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Covid Prediction</a:t>
            </a:r>
            <a:endParaRPr>
              <a:solidFill>
                <a:srgbClr val="FFFFFF"/>
              </a:solidFill>
              <a:latin typeface="Roboto"/>
              <a:ea typeface="Roboto"/>
              <a:cs typeface="Roboto"/>
              <a:sym typeface="Roboto"/>
            </a:endParaRPr>
          </a:p>
        </p:txBody>
      </p:sp>
      <p:sp>
        <p:nvSpPr>
          <p:cNvPr id="186" name="Google Shape;186;p27"/>
          <p:cNvSpPr txBox="1"/>
          <p:nvPr/>
        </p:nvSpPr>
        <p:spPr>
          <a:xfrm>
            <a:off x="5413975" y="234250"/>
            <a:ext cx="22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Normal Prediction</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sp>
        <p:nvSpPr>
          <p:cNvPr id="191" name="Google Shape;191;p28"/>
          <p:cNvSpPr txBox="1"/>
          <p:nvPr/>
        </p:nvSpPr>
        <p:spPr>
          <a:xfrm>
            <a:off x="50675" y="0"/>
            <a:ext cx="3952500" cy="420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We will use deep learning and Convolutional Neural networks to and Transfer Learning Train the model on the dataset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The data set is divided in two </a:t>
            </a:r>
            <a:r>
              <a:rPr lang="en" sz="1800">
                <a:latin typeface="Roboto"/>
                <a:ea typeface="Roboto"/>
                <a:cs typeface="Roboto"/>
                <a:sym typeface="Roboto"/>
              </a:rPr>
              <a:t>partition images of healthy people and images of people who have Covid_19</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We will train the data and build a model and make our prediction</a:t>
            </a:r>
            <a:endParaRPr sz="1800">
              <a:latin typeface="Roboto"/>
              <a:ea typeface="Roboto"/>
              <a:cs typeface="Roboto"/>
              <a:sym typeface="Roboto"/>
            </a:endParaRPr>
          </a:p>
        </p:txBody>
      </p:sp>
      <p:sp>
        <p:nvSpPr>
          <p:cNvPr id="192" name="Google Shape;192;p28"/>
          <p:cNvSpPr txBox="1"/>
          <p:nvPr/>
        </p:nvSpPr>
        <p:spPr>
          <a:xfrm>
            <a:off x="3791675" y="948975"/>
            <a:ext cx="4745100" cy="4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Application of Idea</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The deep learning model like CNN learn the image and extract features and help us in identifying key areas in Xray that help us detect Covid_19 patients</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The model that is build will help us classify between healthy and covid infected person</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Thus that model can be used in Our Android Phone and then we can build a Application for covid detection</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The Application will take Xray images and tell us if the patient has covid_19 or not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0" y="0"/>
            <a:ext cx="7028100" cy="4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 We Use Transfer Learning to build our model​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 We can give the new dataset to fine tune the pre-trained CNN. Consider that the new dataset is almost similar to the original dataset used for pre-training.​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Since the new dataset is similar, the same weights can be used for extracting the features from the new dataset.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  If the new dataset is very small, it’s better to train only the final layers of the network to avoid overfitting, keeping all other layers fixed. ​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 So remove the final layers of the pre-trained network. Add new layers . Retrain only the new layers.  If the new dataset is very much large, retrain the whole network with initial weights from the pretrained model.​  ​</a:t>
            </a:r>
            <a:endParaRPr>
              <a:solidFill>
                <a:srgbClr val="FFFFFF"/>
              </a:solidFill>
            </a:endParaRPr>
          </a:p>
        </p:txBody>
      </p:sp>
      <p:pic>
        <p:nvPicPr>
          <p:cNvPr id="198" name="Google Shape;198;p29"/>
          <p:cNvPicPr preferRelativeResize="0"/>
          <p:nvPr/>
        </p:nvPicPr>
        <p:blipFill>
          <a:blip r:embed="rId3">
            <a:alphaModFix/>
          </a:blip>
          <a:stretch>
            <a:fillRect/>
          </a:stretch>
        </p:blipFill>
        <p:spPr>
          <a:xfrm>
            <a:off x="409575" y="2296200"/>
            <a:ext cx="6530076" cy="2628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39325" y="0"/>
            <a:ext cx="7232100" cy="21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VGG-16 | CNN model</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ImageNet Large Scale Visual Recognition Challenge (ILSVRC) is an annual computer vision competition. Each year, teams compete on two tasks. The first is to detect objects within an image coming from 200 classes, which is called object localization. The second is to classify images, each labeled with one of 1000 categories, which is called image classification. VGG 16 was proposed by Karen Simonyan and Andrew Zisserman of the Visual Geometry Group Lab of Oxford University in 2014 in the paper “VERY DEEP CONVOLUTIONAL NETWORKS FOR LARGE-SCALE IMAGE RECOGNITION”. This model won the 1st  and 2nd place on the above categories in 2014 ILSVRC challenge.</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204" name="Google Shape;204;p30"/>
          <p:cNvPicPr preferRelativeResize="0"/>
          <p:nvPr/>
        </p:nvPicPr>
        <p:blipFill>
          <a:blip r:embed="rId3">
            <a:alphaModFix/>
          </a:blip>
          <a:stretch>
            <a:fillRect/>
          </a:stretch>
        </p:blipFill>
        <p:spPr>
          <a:xfrm>
            <a:off x="152400" y="2344500"/>
            <a:ext cx="5583600" cy="2646600"/>
          </a:xfrm>
          <a:prstGeom prst="rect">
            <a:avLst/>
          </a:prstGeom>
          <a:noFill/>
          <a:ln>
            <a:noFill/>
          </a:ln>
        </p:spPr>
      </p:pic>
      <p:sp>
        <p:nvSpPr>
          <p:cNvPr id="205" name="Google Shape;205;p30"/>
          <p:cNvSpPr txBox="1"/>
          <p:nvPr/>
        </p:nvSpPr>
        <p:spPr>
          <a:xfrm>
            <a:off x="6201150" y="2597650"/>
            <a:ext cx="2425200" cy="21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This model achieves 92.7% top-5 test accuracy on ImageNet dataset which contains 14 million images belonging to 1000 classes.</a:t>
            </a:r>
            <a:endParaRPr>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ctrTitle"/>
          </p:nvPr>
        </p:nvSpPr>
        <p:spPr>
          <a:xfrm>
            <a:off x="0" y="-3"/>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Convolutional Neural Network</a:t>
            </a:r>
            <a:endParaRPr sz="3600"/>
          </a:p>
        </p:txBody>
      </p:sp>
      <p:pic>
        <p:nvPicPr>
          <p:cNvPr id="211" name="Google Shape;211;p31"/>
          <p:cNvPicPr preferRelativeResize="0"/>
          <p:nvPr/>
        </p:nvPicPr>
        <p:blipFill>
          <a:blip r:embed="rId3">
            <a:alphaModFix/>
          </a:blip>
          <a:stretch>
            <a:fillRect/>
          </a:stretch>
        </p:blipFill>
        <p:spPr>
          <a:xfrm>
            <a:off x="0" y="975175"/>
            <a:ext cx="6074650" cy="3644826"/>
          </a:xfrm>
          <a:prstGeom prst="rect">
            <a:avLst/>
          </a:prstGeom>
          <a:noFill/>
          <a:ln>
            <a:noFill/>
          </a:ln>
        </p:spPr>
      </p:pic>
      <p:pic>
        <p:nvPicPr>
          <p:cNvPr id="212" name="Google Shape;212;p31"/>
          <p:cNvPicPr preferRelativeResize="0"/>
          <p:nvPr/>
        </p:nvPicPr>
        <p:blipFill rotWithShape="1">
          <a:blip r:embed="rId4">
            <a:alphaModFix/>
          </a:blip>
          <a:srcRect b="0" l="0" r="0" t="0"/>
          <a:stretch/>
        </p:blipFill>
        <p:spPr>
          <a:xfrm>
            <a:off x="6175250" y="975175"/>
            <a:ext cx="2865200" cy="364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nvSpPr>
        <p:spPr>
          <a:xfrm>
            <a:off x="0" y="0"/>
            <a:ext cx="8956800" cy="5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Layers used to build ConvNets</a:t>
            </a:r>
            <a:endParaRPr b="1" sz="24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 covnets is a sequence of layers, and every layer transforms one volume to another through differentiable function.</a:t>
            </a:r>
            <a:endParaRPr>
              <a:solidFill>
                <a:srgbClr val="FFFFFF"/>
              </a:solidFill>
            </a:endParaRPr>
          </a:p>
          <a:p>
            <a:pPr indent="0" lvl="0" marL="0" rtl="0" algn="l">
              <a:spcBef>
                <a:spcPts val="0"/>
              </a:spcBef>
              <a:spcAft>
                <a:spcPts val="0"/>
              </a:spcAft>
              <a:buNone/>
            </a:pPr>
            <a:r>
              <a:rPr lang="en">
                <a:solidFill>
                  <a:srgbClr val="FFFFFF"/>
                </a:solidFill>
              </a:rPr>
              <a:t>Types of layers: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Input Layer: This layer holds the raw input of image with width 32, height 32 and depth 3</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Convolution Layer: This layer computes the output volume by computing dot product between all filters and image patch. Suppose we use total 12 filters for this layer we’ll get output volume of dimension 32 x 32 x 12.</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Activation Function Layer: This layer will apply element wise activation function to the output of convolution layer. Some common activation functions are RELU: max(0, x), Sigmoid: 1/(1+e^-x), Tanh, Leaky RELU, etc. The volume remains unchanged hence output volume will have dimension 32 x 32 x 12.</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Pool Layer: This layer is periodically inserted in the covnets and its main function is to reduce the size of volume which makes the computation fast reduces memory and also prevents from overfitting. Two common types of pooling layers are max pooling and average pooling. If we use a max pool with 2 x 2 filters and stride 2, the resultant volume will be of dimension 16x16x12.</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Fully-Connected Layer: This layer is regular neural network layer which takes input from the previous layer and computes the class scores and outputs the 1-D array of size equal to the number of classes.</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0" y="0"/>
            <a:ext cx="7637400" cy="327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The Tensorflow Model  is Converted to Tensorflow Lite Model and Used in Android App​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 ​  TensorFlow Lite is comprised of a runtime on which you can run pre-existing models, and a suite of tools that you can use to prepare your models for use on mobile and embedded devices.​  ​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It’s presently supported on Android and iOS via a C++ API, as well as having a Java Wrapper for Android Developers.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Additionally, on Android Devices that support it, the interpreter can also use the Android Neural Networks API for hardware acceleration, otherwise it will default to the CPU for execution. </a:t>
            </a:r>
            <a:endParaRPr>
              <a:solidFill>
                <a:srgbClr val="FFFFFF"/>
              </a:solidFill>
              <a:latin typeface="Roboto"/>
              <a:ea typeface="Roboto"/>
              <a:cs typeface="Roboto"/>
              <a:sym typeface="Roboto"/>
            </a:endParaRPr>
          </a:p>
        </p:txBody>
      </p:sp>
      <p:pic>
        <p:nvPicPr>
          <p:cNvPr id="223" name="Google Shape;223;p33"/>
          <p:cNvPicPr preferRelativeResize="0"/>
          <p:nvPr/>
        </p:nvPicPr>
        <p:blipFill>
          <a:blip r:embed="rId3">
            <a:alphaModFix/>
          </a:blip>
          <a:stretch>
            <a:fillRect/>
          </a:stretch>
        </p:blipFill>
        <p:spPr>
          <a:xfrm>
            <a:off x="5460925" y="1852050"/>
            <a:ext cx="3333750" cy="3162800"/>
          </a:xfrm>
          <a:prstGeom prst="rect">
            <a:avLst/>
          </a:prstGeom>
          <a:noFill/>
          <a:ln>
            <a:noFill/>
          </a:ln>
        </p:spPr>
      </p:pic>
      <p:sp>
        <p:nvSpPr>
          <p:cNvPr id="224" name="Google Shape;224;p33"/>
          <p:cNvSpPr txBox="1"/>
          <p:nvPr/>
        </p:nvSpPr>
        <p:spPr>
          <a:xfrm>
            <a:off x="5613325" y="1965514"/>
            <a:ext cx="3000000" cy="22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25" name="Google Shape;225;p33"/>
          <p:cNvPicPr preferRelativeResize="0"/>
          <p:nvPr/>
        </p:nvPicPr>
        <p:blipFill>
          <a:blip r:embed="rId4">
            <a:alphaModFix/>
          </a:blip>
          <a:stretch>
            <a:fillRect/>
          </a:stretch>
        </p:blipFill>
        <p:spPr>
          <a:xfrm>
            <a:off x="0" y="2163750"/>
            <a:ext cx="5286375" cy="292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nvSpPr>
        <p:spPr>
          <a:xfrm>
            <a:off x="219433" y="-114000"/>
            <a:ext cx="7498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4300">
                <a:solidFill>
                  <a:srgbClr val="FFFFFF"/>
                </a:solidFill>
                <a:latin typeface="Gill Sans"/>
                <a:ea typeface="Gill Sans"/>
                <a:cs typeface="Gill Sans"/>
                <a:sym typeface="Gill Sans"/>
              </a:rPr>
              <a:t>Content</a:t>
            </a:r>
            <a:endParaRPr sz="4300">
              <a:solidFill>
                <a:srgbClr val="FFFFFF"/>
              </a:solidFill>
              <a:latin typeface="Gill Sans"/>
              <a:ea typeface="Gill Sans"/>
              <a:cs typeface="Gill Sans"/>
              <a:sym typeface="Gill Sans"/>
            </a:endParaRPr>
          </a:p>
        </p:txBody>
      </p:sp>
      <p:sp>
        <p:nvSpPr>
          <p:cNvPr id="105" name="Google Shape;105;p16"/>
          <p:cNvSpPr txBox="1"/>
          <p:nvPr/>
        </p:nvSpPr>
        <p:spPr>
          <a:xfrm>
            <a:off x="118083" y="876575"/>
            <a:ext cx="7498200" cy="48006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Abstract</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Goals &amp; Objectives</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Proposed System</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Model trained</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CNN Algorithm</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Future Scope and Research</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Use-cases of App</a:t>
            </a:r>
            <a:endParaRPr sz="1800">
              <a:solidFill>
                <a:srgbClr val="FFFFFF"/>
              </a:solidFill>
              <a:latin typeface="Gill Sans"/>
              <a:ea typeface="Gill Sans"/>
              <a:cs typeface="Gill Sans"/>
              <a:sym typeface="Gill Sans"/>
            </a:endParaRPr>
          </a:p>
          <a:p>
            <a:pPr indent="-342900" lvl="0" marL="457200" rtl="0" algn="l">
              <a:spcBef>
                <a:spcPts val="0"/>
              </a:spcBef>
              <a:spcAft>
                <a:spcPts val="0"/>
              </a:spcAft>
              <a:buClr>
                <a:srgbClr val="FFFFFF"/>
              </a:buClr>
              <a:buSzPts val="1800"/>
              <a:buFont typeface="Gill Sans"/>
              <a:buAutoNum type="arabicParenR"/>
            </a:pPr>
            <a:r>
              <a:rPr lang="en" sz="1800">
                <a:solidFill>
                  <a:srgbClr val="FFFFFF"/>
                </a:solidFill>
                <a:latin typeface="Gill Sans"/>
                <a:ea typeface="Gill Sans"/>
                <a:cs typeface="Gill Sans"/>
                <a:sym typeface="Gill Sans"/>
              </a:rPr>
              <a:t>System Architecture</a:t>
            </a:r>
            <a:endParaRPr sz="1800">
              <a:solidFill>
                <a:srgbClr val="FFFFFF"/>
              </a:solidFill>
              <a:latin typeface="Gill Sans"/>
              <a:ea typeface="Gill Sans"/>
              <a:cs typeface="Gill Sans"/>
              <a:sym typeface="Gill Sans"/>
            </a:endParaRPr>
          </a:p>
          <a:p>
            <a:pPr indent="0" lvl="0" marL="365760" rtl="0" algn="l">
              <a:spcBef>
                <a:spcPts val="600"/>
              </a:spcBef>
              <a:spcAft>
                <a:spcPts val="0"/>
              </a:spcAft>
              <a:buNone/>
            </a:pPr>
            <a:r>
              <a:t/>
            </a:r>
            <a:endParaRPr sz="1800">
              <a:solidFill>
                <a:srgbClr val="FFFFFF"/>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ctrTitle"/>
          </p:nvPr>
        </p:nvSpPr>
        <p:spPr>
          <a:xfrm>
            <a:off x="0" y="60425"/>
            <a:ext cx="7452600" cy="72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 and Research</a:t>
            </a:r>
            <a:endParaRPr/>
          </a:p>
        </p:txBody>
      </p:sp>
      <p:sp>
        <p:nvSpPr>
          <p:cNvPr id="231" name="Google Shape;231;p34"/>
          <p:cNvSpPr txBox="1"/>
          <p:nvPr>
            <p:ph idx="1" type="subTitle"/>
          </p:nvPr>
        </p:nvSpPr>
        <p:spPr>
          <a:xfrm>
            <a:off x="54425" y="938150"/>
            <a:ext cx="6094800" cy="1521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Creating a deep learning model to predict mask for the infection in lungs</a:t>
            </a:r>
            <a:endParaRPr sz="1500"/>
          </a:p>
          <a:p>
            <a:pPr indent="-323850" lvl="0" marL="457200" rtl="0" algn="l">
              <a:spcBef>
                <a:spcPts val="0"/>
              </a:spcBef>
              <a:spcAft>
                <a:spcPts val="0"/>
              </a:spcAft>
              <a:buSzPts val="1500"/>
              <a:buChar char="●"/>
            </a:pPr>
            <a:r>
              <a:rPr lang="en" sz="1500"/>
              <a:t>The model uses mask rcnn neural network with Resnet-50 FPN network which is used for instance segmentation</a:t>
            </a:r>
            <a:endParaRPr sz="1500"/>
          </a:p>
        </p:txBody>
      </p:sp>
      <p:pic>
        <p:nvPicPr>
          <p:cNvPr id="232" name="Google Shape;232;p34"/>
          <p:cNvPicPr preferRelativeResize="0"/>
          <p:nvPr/>
        </p:nvPicPr>
        <p:blipFill>
          <a:blip r:embed="rId3">
            <a:alphaModFix/>
          </a:blip>
          <a:stretch>
            <a:fillRect/>
          </a:stretch>
        </p:blipFill>
        <p:spPr>
          <a:xfrm>
            <a:off x="5251850" y="2366325"/>
            <a:ext cx="3115450" cy="2608251"/>
          </a:xfrm>
          <a:prstGeom prst="rect">
            <a:avLst/>
          </a:prstGeom>
          <a:noFill/>
          <a:ln>
            <a:noFill/>
          </a:ln>
        </p:spPr>
      </p:pic>
      <p:pic>
        <p:nvPicPr>
          <p:cNvPr id="233" name="Google Shape;233;p34"/>
          <p:cNvPicPr preferRelativeResize="0"/>
          <p:nvPr/>
        </p:nvPicPr>
        <p:blipFill>
          <a:blip r:embed="rId4">
            <a:alphaModFix/>
          </a:blip>
          <a:stretch>
            <a:fillRect/>
          </a:stretch>
        </p:blipFill>
        <p:spPr>
          <a:xfrm>
            <a:off x="419950" y="2459450"/>
            <a:ext cx="3502875" cy="232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ctrTitle"/>
          </p:nvPr>
        </p:nvSpPr>
        <p:spPr>
          <a:xfrm>
            <a:off x="-62025" y="0"/>
            <a:ext cx="23226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39" name="Google Shape;239;p35"/>
          <p:cNvPicPr preferRelativeResize="0"/>
          <p:nvPr/>
        </p:nvPicPr>
        <p:blipFill>
          <a:blip r:embed="rId3">
            <a:alphaModFix/>
          </a:blip>
          <a:stretch>
            <a:fillRect/>
          </a:stretch>
        </p:blipFill>
        <p:spPr>
          <a:xfrm>
            <a:off x="3348025" y="57147"/>
            <a:ext cx="2447925" cy="2514600"/>
          </a:xfrm>
          <a:prstGeom prst="rect">
            <a:avLst/>
          </a:prstGeom>
          <a:noFill/>
          <a:ln>
            <a:noFill/>
          </a:ln>
        </p:spPr>
      </p:pic>
      <p:pic>
        <p:nvPicPr>
          <p:cNvPr id="240" name="Google Shape;240;p35"/>
          <p:cNvPicPr preferRelativeResize="0"/>
          <p:nvPr/>
        </p:nvPicPr>
        <p:blipFill>
          <a:blip r:embed="rId4">
            <a:alphaModFix/>
          </a:blip>
          <a:stretch>
            <a:fillRect/>
          </a:stretch>
        </p:blipFill>
        <p:spPr>
          <a:xfrm>
            <a:off x="6388650" y="57147"/>
            <a:ext cx="2447925" cy="2514600"/>
          </a:xfrm>
          <a:prstGeom prst="rect">
            <a:avLst/>
          </a:prstGeom>
          <a:noFill/>
          <a:ln>
            <a:noFill/>
          </a:ln>
        </p:spPr>
      </p:pic>
      <p:pic>
        <p:nvPicPr>
          <p:cNvPr id="241" name="Google Shape;241;p35"/>
          <p:cNvPicPr preferRelativeResize="0"/>
          <p:nvPr/>
        </p:nvPicPr>
        <p:blipFill>
          <a:blip r:embed="rId5">
            <a:alphaModFix/>
          </a:blip>
          <a:stretch>
            <a:fillRect/>
          </a:stretch>
        </p:blipFill>
        <p:spPr>
          <a:xfrm>
            <a:off x="3450738" y="2504750"/>
            <a:ext cx="2447925" cy="2514600"/>
          </a:xfrm>
          <a:prstGeom prst="rect">
            <a:avLst/>
          </a:prstGeom>
          <a:noFill/>
          <a:ln>
            <a:noFill/>
          </a:ln>
        </p:spPr>
      </p:pic>
      <p:pic>
        <p:nvPicPr>
          <p:cNvPr id="242" name="Google Shape;242;p35"/>
          <p:cNvPicPr preferRelativeResize="0"/>
          <p:nvPr/>
        </p:nvPicPr>
        <p:blipFill>
          <a:blip r:embed="rId6">
            <a:alphaModFix/>
          </a:blip>
          <a:stretch>
            <a:fillRect/>
          </a:stretch>
        </p:blipFill>
        <p:spPr>
          <a:xfrm>
            <a:off x="6509188" y="2752397"/>
            <a:ext cx="2206844" cy="2266953"/>
          </a:xfrm>
          <a:prstGeom prst="rect">
            <a:avLst/>
          </a:prstGeom>
          <a:noFill/>
          <a:ln>
            <a:noFill/>
          </a:ln>
        </p:spPr>
      </p:pic>
      <p:pic>
        <p:nvPicPr>
          <p:cNvPr id="243" name="Google Shape;243;p35"/>
          <p:cNvPicPr preferRelativeResize="0"/>
          <p:nvPr/>
        </p:nvPicPr>
        <p:blipFill>
          <a:blip r:embed="rId7">
            <a:alphaModFix/>
          </a:blip>
          <a:stretch>
            <a:fillRect/>
          </a:stretch>
        </p:blipFill>
        <p:spPr>
          <a:xfrm>
            <a:off x="38775" y="1249125"/>
            <a:ext cx="3260575" cy="269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ctrTitle"/>
          </p:nvPr>
        </p:nvSpPr>
        <p:spPr>
          <a:xfrm>
            <a:off x="0" y="57524"/>
            <a:ext cx="8222100" cy="64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Why This App is unique and essential</a:t>
            </a:r>
            <a:endParaRPr sz="3600"/>
          </a:p>
        </p:txBody>
      </p:sp>
      <p:sp>
        <p:nvSpPr>
          <p:cNvPr id="249" name="Google Shape;249;p36"/>
          <p:cNvSpPr txBox="1"/>
          <p:nvPr>
            <p:ph idx="1" type="subTitle"/>
          </p:nvPr>
        </p:nvSpPr>
        <p:spPr>
          <a:xfrm>
            <a:off x="71650" y="647100"/>
            <a:ext cx="7389600" cy="384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App can help us in testing the disease at initial stage </a:t>
            </a:r>
            <a:endParaRPr sz="1800"/>
          </a:p>
          <a:p>
            <a:pPr indent="-342900" lvl="0" marL="457200" rtl="0" algn="l">
              <a:spcBef>
                <a:spcPts val="0"/>
              </a:spcBef>
              <a:spcAft>
                <a:spcPts val="0"/>
              </a:spcAft>
              <a:buSzPts val="1800"/>
              <a:buChar char="●"/>
            </a:pPr>
            <a:r>
              <a:rPr lang="en" sz="1800"/>
              <a:t>As we know the cases are rising and we have limited beds in hospital,there arises a dilemma of who is the patient that should be admitted,We can judge the patient not by age for this, but by the spread of virus in lungs </a:t>
            </a:r>
            <a:endParaRPr sz="1800"/>
          </a:p>
          <a:p>
            <a:pPr indent="-342900" lvl="0" marL="457200" rtl="0" algn="l">
              <a:spcBef>
                <a:spcPts val="0"/>
              </a:spcBef>
              <a:spcAft>
                <a:spcPts val="0"/>
              </a:spcAft>
              <a:buSzPts val="1800"/>
              <a:buChar char="●"/>
            </a:pPr>
            <a:r>
              <a:rPr lang="en" sz="1800"/>
              <a:t>We have almost reached 50k patient as of now,if we can properly segregate serious patient using our App and give them proper treatment we can lower fatality rate</a:t>
            </a:r>
            <a:endParaRPr sz="1800"/>
          </a:p>
          <a:p>
            <a:pPr indent="-342900" lvl="0" marL="457200" rtl="0" algn="l">
              <a:spcBef>
                <a:spcPts val="0"/>
              </a:spcBef>
              <a:spcAft>
                <a:spcPts val="0"/>
              </a:spcAft>
              <a:buSzPts val="1800"/>
              <a:buChar char="●"/>
            </a:pPr>
            <a:r>
              <a:rPr lang="en" sz="1800"/>
              <a:t>Using the segmentation and classification of virus radiologist we can research the spread of virus</a:t>
            </a:r>
            <a:endParaRPr sz="1800"/>
          </a:p>
          <a:p>
            <a:pPr indent="-342900" lvl="0" marL="457200" rtl="0" algn="l">
              <a:spcBef>
                <a:spcPts val="0"/>
              </a:spcBef>
              <a:spcAft>
                <a:spcPts val="0"/>
              </a:spcAft>
              <a:buSzPts val="1800"/>
              <a:buChar char="●"/>
            </a:pPr>
            <a:r>
              <a:rPr lang="en" sz="1800"/>
              <a:t>The data stored in sql database will help us in Exploratory Data analysis and co-relate co-morbidities,virus and fatality</a:t>
            </a:r>
            <a:endParaRPr sz="1800"/>
          </a:p>
        </p:txBody>
      </p:sp>
      <p:pic>
        <p:nvPicPr>
          <p:cNvPr id="250" name="Google Shape;250;p36"/>
          <p:cNvPicPr preferRelativeResize="0"/>
          <p:nvPr/>
        </p:nvPicPr>
        <p:blipFill>
          <a:blip r:embed="rId3">
            <a:alphaModFix/>
          </a:blip>
          <a:stretch>
            <a:fillRect/>
          </a:stretch>
        </p:blipFill>
        <p:spPr>
          <a:xfrm>
            <a:off x="6247515" y="3818525"/>
            <a:ext cx="2836060" cy="128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a:off x="0" y="-3"/>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Architecture</a:t>
            </a:r>
            <a:endParaRPr/>
          </a:p>
        </p:txBody>
      </p:sp>
      <p:pic>
        <p:nvPicPr>
          <p:cNvPr id="256" name="Google Shape;256;p37"/>
          <p:cNvPicPr preferRelativeResize="0"/>
          <p:nvPr/>
        </p:nvPicPr>
        <p:blipFill>
          <a:blip r:embed="rId3">
            <a:alphaModFix/>
          </a:blip>
          <a:stretch>
            <a:fillRect/>
          </a:stretch>
        </p:blipFill>
        <p:spPr>
          <a:xfrm>
            <a:off x="2306600" y="934247"/>
            <a:ext cx="4197996" cy="39999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5200" y="437000"/>
            <a:ext cx="43815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How radiology help us detecting Covid_19 from Xrays?</a:t>
            </a:r>
            <a:endParaRPr sz="1800"/>
          </a:p>
        </p:txBody>
      </p:sp>
      <p:sp>
        <p:nvSpPr>
          <p:cNvPr id="111" name="Google Shape;111;p17"/>
          <p:cNvSpPr txBox="1"/>
          <p:nvPr>
            <p:ph idx="1" type="subTitle"/>
          </p:nvPr>
        </p:nvSpPr>
        <p:spPr>
          <a:xfrm>
            <a:off x="0" y="1150050"/>
            <a:ext cx="4724400" cy="21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000"/>
                </a:solidFill>
                <a:latin typeface="Georgia"/>
                <a:ea typeface="Georgia"/>
                <a:cs typeface="Georgia"/>
                <a:sym typeface="Georgia"/>
              </a:rPr>
              <a:t>Radiology is fundamental in this process. The radiologist's main contribution is to facilitate and expedite as much as possible the exploration, help design specific circuits and provide a fast and accurate report of the radiological findings that should indicate whether or not these are consistent with the COVID-19 coronavirus infection</a:t>
            </a:r>
            <a:endParaRPr/>
          </a:p>
        </p:txBody>
      </p:sp>
      <p:sp>
        <p:nvSpPr>
          <p:cNvPr id="112" name="Google Shape;112;p17"/>
          <p:cNvSpPr txBox="1"/>
          <p:nvPr>
            <p:ph idx="4294967295" type="ctrTitle"/>
          </p:nvPr>
        </p:nvSpPr>
        <p:spPr>
          <a:xfrm>
            <a:off x="0" y="-76200"/>
            <a:ext cx="29718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13" name="Google Shape;113;p17"/>
          <p:cNvSpPr txBox="1"/>
          <p:nvPr/>
        </p:nvSpPr>
        <p:spPr>
          <a:xfrm>
            <a:off x="47650" y="2927475"/>
            <a:ext cx="4045200" cy="3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solidFill>
                <a:srgbClr val="674EA7"/>
              </a:solidFill>
            </a:endParaRPr>
          </a:p>
          <a:p>
            <a:pPr indent="0" lvl="0" marL="0" rtl="0" algn="l">
              <a:spcBef>
                <a:spcPts val="400"/>
              </a:spcBef>
              <a:spcAft>
                <a:spcPts val="0"/>
              </a:spcAft>
              <a:buNone/>
            </a:pPr>
            <a:r>
              <a:t/>
            </a:r>
            <a:endParaRPr b="1">
              <a:solidFill>
                <a:srgbClr val="674EA7"/>
              </a:solidFill>
            </a:endParaRPr>
          </a:p>
          <a:p>
            <a:pPr indent="0" lvl="0" marL="0" rtl="0" algn="l">
              <a:spcBef>
                <a:spcPts val="400"/>
              </a:spcBef>
              <a:spcAft>
                <a:spcPts val="400"/>
              </a:spcAft>
              <a:buNone/>
            </a:pPr>
            <a:r>
              <a:t/>
            </a:r>
            <a:endParaRPr sz="1800">
              <a:solidFill>
                <a:srgbClr val="9900FF"/>
              </a:solidFill>
            </a:endParaRPr>
          </a:p>
        </p:txBody>
      </p:sp>
      <p:pic>
        <p:nvPicPr>
          <p:cNvPr id="114" name="Google Shape;114;p17"/>
          <p:cNvPicPr preferRelativeResize="0"/>
          <p:nvPr/>
        </p:nvPicPr>
        <p:blipFill>
          <a:blip r:embed="rId3">
            <a:alphaModFix/>
          </a:blip>
          <a:stretch>
            <a:fillRect/>
          </a:stretch>
        </p:blipFill>
        <p:spPr>
          <a:xfrm>
            <a:off x="4610100" y="152400"/>
            <a:ext cx="4381500" cy="2222801"/>
          </a:xfrm>
          <a:prstGeom prst="rect">
            <a:avLst/>
          </a:prstGeom>
          <a:noFill/>
          <a:ln>
            <a:noFill/>
          </a:ln>
        </p:spPr>
      </p:pic>
      <p:pic>
        <p:nvPicPr>
          <p:cNvPr id="115" name="Google Shape;115;p17"/>
          <p:cNvPicPr preferRelativeResize="0"/>
          <p:nvPr/>
        </p:nvPicPr>
        <p:blipFill>
          <a:blip r:embed="rId4">
            <a:alphaModFix/>
          </a:blip>
          <a:stretch>
            <a:fillRect/>
          </a:stretch>
        </p:blipFill>
        <p:spPr>
          <a:xfrm>
            <a:off x="4904575" y="2571750"/>
            <a:ext cx="3792550" cy="246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3771300" y="654800"/>
            <a:ext cx="5372700" cy="28632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500">
                <a:solidFill>
                  <a:srgbClr val="FFFFFF"/>
                </a:solidFill>
                <a:latin typeface="Georgia"/>
                <a:ea typeface="Georgia"/>
                <a:cs typeface="Georgia"/>
                <a:sym typeface="Georgia"/>
              </a:rPr>
              <a:t>The findings that make us strongly suspect that we are dealing with a COVID-19 infection are the ground glass patterned areas, which, even in the initial stages, affect both lungs, in particular the lower lobes, and especially the posterior segments, with a fundamentally peripheral and subpleural distribution. These findings are present on chest CT in practically 50% of patients in the first two days; For this, in China, CT is being used as a screening or diagnostic method</a:t>
            </a:r>
            <a:endParaRPr sz="1500">
              <a:solidFill>
                <a:srgbClr val="FFFFFF"/>
              </a:solidFill>
              <a:latin typeface="Georgia"/>
              <a:ea typeface="Georgia"/>
              <a:cs typeface="Georgia"/>
              <a:sym typeface="Georgia"/>
            </a:endParaRPr>
          </a:p>
          <a:p>
            <a:pPr indent="0" lvl="0" marL="0" rtl="0" algn="l">
              <a:lnSpc>
                <a:spcPct val="135000"/>
              </a:lnSpc>
              <a:spcBef>
                <a:spcPts val="1200"/>
              </a:spcBef>
              <a:spcAft>
                <a:spcPts val="0"/>
              </a:spcAft>
              <a:buNone/>
            </a:pPr>
            <a:r>
              <a:t/>
            </a:r>
            <a:endParaRPr sz="1500">
              <a:solidFill>
                <a:srgbClr val="FFFFFF"/>
              </a:solidFill>
              <a:latin typeface="Georgia"/>
              <a:ea typeface="Georgia"/>
              <a:cs typeface="Georgia"/>
              <a:sym typeface="Georgia"/>
            </a:endParaRPr>
          </a:p>
          <a:p>
            <a:pPr indent="0" lvl="0" marL="457200" rtl="0" algn="l">
              <a:lnSpc>
                <a:spcPct val="115000"/>
              </a:lnSpc>
              <a:spcBef>
                <a:spcPts val="1200"/>
              </a:spcBef>
              <a:spcAft>
                <a:spcPts val="1600"/>
              </a:spcAft>
              <a:buNone/>
            </a:pPr>
            <a:r>
              <a:t/>
            </a:r>
            <a:endParaRPr sz="1800">
              <a:solidFill>
                <a:srgbClr val="FFFFFF"/>
              </a:solidFill>
              <a:latin typeface="Lato"/>
              <a:ea typeface="Lato"/>
              <a:cs typeface="Lato"/>
              <a:sym typeface="Lato"/>
            </a:endParaRPr>
          </a:p>
        </p:txBody>
      </p:sp>
      <p:sp>
        <p:nvSpPr>
          <p:cNvPr id="121" name="Google Shape;121;p18"/>
          <p:cNvSpPr txBox="1"/>
          <p:nvPr/>
        </p:nvSpPr>
        <p:spPr>
          <a:xfrm>
            <a:off x="82500" y="48200"/>
            <a:ext cx="88635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FFFF00"/>
                </a:solidFill>
              </a:rPr>
              <a:t>What are the typical radiological findings?</a:t>
            </a:r>
            <a:endParaRPr b="1" sz="1500">
              <a:solidFill>
                <a:srgbClr val="FFFF00"/>
              </a:solidFill>
            </a:endParaRPr>
          </a:p>
        </p:txBody>
      </p:sp>
      <p:pic>
        <p:nvPicPr>
          <p:cNvPr id="122" name="Google Shape;122;p18"/>
          <p:cNvPicPr preferRelativeResize="0"/>
          <p:nvPr/>
        </p:nvPicPr>
        <p:blipFill>
          <a:blip r:embed="rId3">
            <a:alphaModFix/>
          </a:blip>
          <a:stretch>
            <a:fillRect/>
          </a:stretch>
        </p:blipFill>
        <p:spPr>
          <a:xfrm>
            <a:off x="152400" y="1063400"/>
            <a:ext cx="3466500" cy="2166563"/>
          </a:xfrm>
          <a:prstGeom prst="rect">
            <a:avLst/>
          </a:prstGeom>
          <a:noFill/>
          <a:ln>
            <a:noFill/>
          </a:ln>
        </p:spPr>
      </p:pic>
      <p:sp>
        <p:nvSpPr>
          <p:cNvPr id="123" name="Google Shape;123;p18"/>
          <p:cNvSpPr txBox="1"/>
          <p:nvPr/>
        </p:nvSpPr>
        <p:spPr>
          <a:xfrm>
            <a:off x="152400" y="3382375"/>
            <a:ext cx="8871600" cy="17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Verdana"/>
                <a:ea typeface="Verdana"/>
                <a:cs typeface="Verdana"/>
                <a:sym typeface="Verdana"/>
              </a:rPr>
              <a:t>Changes over time</a:t>
            </a:r>
            <a:endParaRPr b="1" sz="1300">
              <a:solidFill>
                <a:srgbClr val="FFFFFF"/>
              </a:solidFill>
              <a:latin typeface="Verdana"/>
              <a:ea typeface="Verdana"/>
              <a:cs typeface="Verdana"/>
              <a:sym typeface="Verdana"/>
            </a:endParaRPr>
          </a:p>
          <a:p>
            <a:pPr indent="0" lvl="0" marL="0" rtl="0" algn="l">
              <a:lnSpc>
                <a:spcPct val="115000"/>
              </a:lnSpc>
              <a:spcBef>
                <a:spcPts val="0"/>
              </a:spcBef>
              <a:spcAft>
                <a:spcPts val="0"/>
              </a:spcAft>
              <a:buNone/>
            </a:pPr>
            <a:r>
              <a:rPr lang="en" sz="950">
                <a:solidFill>
                  <a:srgbClr val="FFFFFF"/>
                </a:solidFill>
                <a:latin typeface="Verdana"/>
                <a:ea typeface="Verdana"/>
                <a:cs typeface="Verdana"/>
                <a:sym typeface="Verdana"/>
              </a:rPr>
              <a:t>Advanced-phase disease is associated with a significantly increased frequency of: </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GGO plus a reticular pattern (crazy pavin)</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Vacuolar sign</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Fibrotic streaks</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Air bronchogram</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Bronchus distortion</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Subpleural line or a subpleural transparent line </a:t>
            </a:r>
            <a:endParaRPr sz="950">
              <a:solidFill>
                <a:srgbClr val="FFFFFF"/>
              </a:solidFill>
              <a:latin typeface="Verdana"/>
              <a:ea typeface="Verdana"/>
              <a:cs typeface="Verdana"/>
              <a:sym typeface="Verdana"/>
            </a:endParaRPr>
          </a:p>
          <a:p>
            <a:pPr indent="-288925" lvl="0" marL="457200" rtl="0" algn="l">
              <a:lnSpc>
                <a:spcPct val="115000"/>
              </a:lnSpc>
              <a:spcBef>
                <a:spcPts val="0"/>
              </a:spcBef>
              <a:spcAft>
                <a:spcPts val="0"/>
              </a:spcAft>
              <a:buClr>
                <a:srgbClr val="FFFFFF"/>
              </a:buClr>
              <a:buSzPts val="950"/>
              <a:buFont typeface="Verdana"/>
              <a:buChar char="●"/>
            </a:pPr>
            <a:r>
              <a:rPr lang="en" sz="950">
                <a:solidFill>
                  <a:srgbClr val="FFFFFF"/>
                </a:solidFill>
                <a:latin typeface="Verdana"/>
                <a:ea typeface="Verdana"/>
                <a:cs typeface="Verdana"/>
                <a:sym typeface="Verdana"/>
              </a:rPr>
              <a:t>Pleural effusion</a:t>
            </a:r>
            <a:endParaRPr sz="950">
              <a:solidFill>
                <a:srgbClr val="FFFFFF"/>
              </a:solidFill>
              <a:latin typeface="Verdana"/>
              <a:ea typeface="Verdana"/>
              <a:cs typeface="Verdana"/>
              <a:sym typeface="Verdana"/>
            </a:endParaRPr>
          </a:p>
          <a:p>
            <a:pPr indent="0" lvl="0" marL="0" rtl="0" algn="l">
              <a:spcBef>
                <a:spcPts val="0"/>
              </a:spcBef>
              <a:spcAft>
                <a:spcPts val="0"/>
              </a:spcAft>
              <a:buNone/>
            </a:pPr>
            <a:r>
              <a:t/>
            </a:r>
            <a:endParaRPr sz="145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8" y="-12"/>
            <a:ext cx="7498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4300">
                <a:solidFill>
                  <a:srgbClr val="FFFFFF"/>
                </a:solidFill>
                <a:latin typeface="Gill Sans"/>
                <a:ea typeface="Gill Sans"/>
                <a:cs typeface="Gill Sans"/>
                <a:sym typeface="Gill Sans"/>
              </a:rPr>
              <a:t>Goals &amp; Objectives</a:t>
            </a:r>
            <a:endParaRPr sz="4300">
              <a:solidFill>
                <a:srgbClr val="FFFFFF"/>
              </a:solidFill>
              <a:latin typeface="Gill Sans"/>
              <a:ea typeface="Gill Sans"/>
              <a:cs typeface="Gill Sans"/>
              <a:sym typeface="Gill Sans"/>
            </a:endParaRPr>
          </a:p>
        </p:txBody>
      </p:sp>
      <p:sp>
        <p:nvSpPr>
          <p:cNvPr id="129" name="Google Shape;129;p19"/>
          <p:cNvSpPr txBox="1"/>
          <p:nvPr/>
        </p:nvSpPr>
        <p:spPr>
          <a:xfrm>
            <a:off x="56933" y="888450"/>
            <a:ext cx="7498200" cy="4800600"/>
          </a:xfrm>
          <a:prstGeom prst="rect">
            <a:avLst/>
          </a:prstGeom>
          <a:noFill/>
          <a:ln>
            <a:noFill/>
          </a:ln>
        </p:spPr>
        <p:txBody>
          <a:bodyPr anchorCtr="0" anchor="t" bIns="45700" lIns="91425" spcFirstLastPara="1" rIns="91425" wrap="square" tIns="45700">
            <a:noAutofit/>
          </a:bodyPr>
          <a:lstStyle/>
          <a:p>
            <a:pPr indent="-258064" lvl="0" marL="365760" rtl="0" algn="l">
              <a:spcBef>
                <a:spcPts val="0"/>
              </a:spcBef>
              <a:spcAft>
                <a:spcPts val="0"/>
              </a:spcAft>
              <a:buClr>
                <a:srgbClr val="FFFFFF"/>
              </a:buClr>
              <a:buSzPts val="2160"/>
              <a:buFont typeface="Noto Sans Symbols"/>
              <a:buChar char="⚫"/>
            </a:pPr>
            <a:r>
              <a:rPr lang="en" sz="2800">
                <a:solidFill>
                  <a:srgbClr val="FFFFFF"/>
                </a:solidFill>
                <a:latin typeface="Gill Sans"/>
                <a:ea typeface="Gill Sans"/>
                <a:cs typeface="Gill Sans"/>
                <a:sym typeface="Gill Sans"/>
              </a:rPr>
              <a:t>Detection of Covid-19 Disease using proper Biomarkers</a:t>
            </a:r>
            <a:endParaRPr sz="2800">
              <a:solidFill>
                <a:srgbClr val="FFFFFF"/>
              </a:solidFill>
              <a:latin typeface="Gill Sans"/>
              <a:ea typeface="Gill Sans"/>
              <a:cs typeface="Gill Sans"/>
              <a:sym typeface="Gill Sans"/>
            </a:endParaRPr>
          </a:p>
          <a:p>
            <a:pPr indent="-258064" lvl="0" marL="365760" rtl="0" algn="l">
              <a:spcBef>
                <a:spcPts val="600"/>
              </a:spcBef>
              <a:spcAft>
                <a:spcPts val="0"/>
              </a:spcAft>
              <a:buClr>
                <a:srgbClr val="FFFFFF"/>
              </a:buClr>
              <a:buSzPts val="2160"/>
              <a:buFont typeface="Noto Sans Symbols"/>
              <a:buChar char="⚫"/>
            </a:pPr>
            <a:r>
              <a:rPr lang="en" sz="2800">
                <a:solidFill>
                  <a:srgbClr val="FFFFFF"/>
                </a:solidFill>
                <a:latin typeface="Gill Sans"/>
                <a:ea typeface="Gill Sans"/>
                <a:cs typeface="Gill Sans"/>
                <a:sym typeface="Gill Sans"/>
              </a:rPr>
              <a:t>Making a model with trained data to classify the the person if he is suffering from Covid-19 or not?(Medical imaging and bioinformatics)</a:t>
            </a:r>
            <a:endParaRPr sz="2800">
              <a:solidFill>
                <a:srgbClr val="FFFFFF"/>
              </a:solidFill>
              <a:latin typeface="Gill Sans"/>
              <a:ea typeface="Gill Sans"/>
              <a:cs typeface="Gill Sans"/>
              <a:sym typeface="Gill Sans"/>
            </a:endParaRPr>
          </a:p>
          <a:p>
            <a:pPr indent="-258064" lvl="0" marL="365760" rtl="0" algn="l">
              <a:spcBef>
                <a:spcPts val="600"/>
              </a:spcBef>
              <a:spcAft>
                <a:spcPts val="0"/>
              </a:spcAft>
              <a:buClr>
                <a:srgbClr val="FFFFFF"/>
              </a:buClr>
              <a:buSzPts val="2160"/>
              <a:buFont typeface="Noto Sans Symbols"/>
              <a:buChar char="⚫"/>
            </a:pPr>
            <a:r>
              <a:rPr lang="en" sz="2800">
                <a:solidFill>
                  <a:srgbClr val="FFFFFF"/>
                </a:solidFill>
                <a:latin typeface="Gill Sans"/>
                <a:ea typeface="Gill Sans"/>
                <a:cs typeface="Gill Sans"/>
                <a:sym typeface="Gill Sans"/>
              </a:rPr>
              <a:t>Make use of dataset that consist covid_19 Xray of Lungs and build a classification model that can be used in Android App </a:t>
            </a:r>
            <a:endParaRPr sz="2800">
              <a:solidFill>
                <a:srgbClr val="FFFFFF"/>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ctrTitle"/>
          </p:nvPr>
        </p:nvSpPr>
        <p:spPr>
          <a:xfrm>
            <a:off x="73475" y="759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135" name="Google Shape;135;p20"/>
          <p:cNvSpPr txBox="1"/>
          <p:nvPr>
            <p:ph idx="1" type="subTitle"/>
          </p:nvPr>
        </p:nvSpPr>
        <p:spPr>
          <a:xfrm>
            <a:off x="-66750" y="996425"/>
            <a:ext cx="8222100" cy="3919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2304"/>
              </a:spcBef>
              <a:spcAft>
                <a:spcPts val="0"/>
              </a:spcAft>
              <a:buNone/>
            </a:pPr>
            <a:r>
              <a:t/>
            </a:r>
            <a:endParaRPr sz="1800">
              <a:solidFill>
                <a:srgbClr val="FFFFFF"/>
              </a:solidFill>
              <a:latin typeface="Arial"/>
              <a:ea typeface="Arial"/>
              <a:cs typeface="Arial"/>
              <a:sym typeface="Arial"/>
            </a:endParaRPr>
          </a:p>
          <a:p>
            <a:pPr indent="-342900" lvl="0" marL="457200" marR="0" rtl="0" algn="l">
              <a:lnSpc>
                <a:spcPct val="115000"/>
              </a:lnSpc>
              <a:spcBef>
                <a:spcPts val="2304"/>
              </a:spcBef>
              <a:spcAft>
                <a:spcPts val="0"/>
              </a:spcAft>
              <a:buClr>
                <a:srgbClr val="FFFFFF"/>
              </a:buClr>
              <a:buSzPts val="1800"/>
              <a:buFont typeface="Arial"/>
              <a:buChar char="●"/>
            </a:pPr>
            <a:r>
              <a:rPr lang="en" sz="1800">
                <a:solidFill>
                  <a:srgbClr val="FFFFFF"/>
                </a:solidFill>
                <a:latin typeface="Arial"/>
                <a:ea typeface="Arial"/>
                <a:cs typeface="Arial"/>
                <a:sym typeface="Arial"/>
              </a:rPr>
              <a:t>First we collect all the Data and then build a Model using deep learning(Transfer Learning) and build a classification model for Covid-19 detection</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The we use the tensorflow.lite model and use it Android Phone and make a application</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The </a:t>
            </a:r>
            <a:r>
              <a:rPr lang="en" sz="1800">
                <a:solidFill>
                  <a:srgbClr val="FFFFFF"/>
                </a:solidFill>
                <a:latin typeface="Arial"/>
                <a:ea typeface="Arial"/>
                <a:cs typeface="Arial"/>
                <a:sym typeface="Arial"/>
              </a:rPr>
              <a:t>application</a:t>
            </a:r>
            <a:r>
              <a:rPr lang="en" sz="1800">
                <a:solidFill>
                  <a:srgbClr val="FFFFFF"/>
                </a:solidFill>
                <a:latin typeface="Arial"/>
                <a:ea typeface="Arial"/>
                <a:cs typeface="Arial"/>
                <a:sym typeface="Arial"/>
              </a:rPr>
              <a:t> will take image of Xray and tell us if it is Covid_19 or not</a:t>
            </a:r>
            <a:endParaRPr sz="1800">
              <a:solidFill>
                <a:srgbClr val="FFFFFF"/>
              </a:solidFill>
              <a:latin typeface="Arial"/>
              <a:ea typeface="Arial"/>
              <a:cs typeface="Arial"/>
              <a:sym typeface="Arial"/>
            </a:endParaRPr>
          </a:p>
          <a:p>
            <a:pPr indent="0" lvl="0" marL="457200" marR="0" rtl="0" algn="l">
              <a:lnSpc>
                <a:spcPct val="115000"/>
              </a:lnSpc>
              <a:spcBef>
                <a:spcPts val="2304"/>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rPr>
              <a:t>	</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152400" y="152400"/>
            <a:ext cx="8232349" cy="4651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78575" y="234213"/>
            <a:ext cx="8424275" cy="4675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nvSpPr>
        <p:spPr>
          <a:xfrm>
            <a:off x="344950" y="82675"/>
            <a:ext cx="6686400" cy="3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Use Of Azure Sql Database</a:t>
            </a:r>
            <a:endParaRPr sz="3200">
              <a:solidFill>
                <a:srgbClr val="FFFFFF"/>
              </a:solidFill>
              <a:latin typeface="Roboto"/>
              <a:ea typeface="Roboto"/>
              <a:cs typeface="Roboto"/>
              <a:sym typeface="Roboto"/>
            </a:endParaRPr>
          </a:p>
          <a:p>
            <a:pPr indent="0" lvl="0" marL="0" rtl="0" algn="l">
              <a:spcBef>
                <a:spcPts val="0"/>
              </a:spcBef>
              <a:spcAft>
                <a:spcPts val="0"/>
              </a:spcAft>
              <a:buNone/>
            </a:pPr>
            <a:r>
              <a:t/>
            </a:r>
            <a:endParaRPr sz="3200">
              <a:solidFill>
                <a:srgbClr val="FFFFFF"/>
              </a:solidFill>
              <a:latin typeface="Roboto"/>
              <a:ea typeface="Roboto"/>
              <a:cs typeface="Roboto"/>
              <a:sym typeface="Roboto"/>
            </a:endParaRPr>
          </a:p>
          <a:p>
            <a:pPr indent="-349250" lvl="0" marL="4572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We have used Azure Sql database to store patient Information like Name,Age,Gender,Medical condition like heart disease and Diabetes</a:t>
            </a:r>
            <a:endParaRPr sz="1900">
              <a:solidFill>
                <a:srgbClr val="FFFFFF"/>
              </a:solidFill>
              <a:latin typeface="Roboto"/>
              <a:ea typeface="Roboto"/>
              <a:cs typeface="Roboto"/>
              <a:sym typeface="Roboto"/>
            </a:endParaRPr>
          </a:p>
          <a:p>
            <a:pPr indent="-349250" lvl="0" marL="4572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This Will Help us in Analysis and alert the patient if he has Covid and has any medical condition that can be fatal</a:t>
            </a:r>
            <a:endParaRPr sz="1900">
              <a:solidFill>
                <a:srgbClr val="FFFFFF"/>
              </a:solidFill>
              <a:latin typeface="Roboto"/>
              <a:ea typeface="Roboto"/>
              <a:cs typeface="Roboto"/>
              <a:sym typeface="Roboto"/>
            </a:endParaRPr>
          </a:p>
          <a:p>
            <a:pPr indent="-349250" lvl="0" marL="4572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Azure Sql is easy to integrate in Application using different connection strings,We have used JDBC</a:t>
            </a:r>
            <a:endParaRPr sz="1900">
              <a:solidFill>
                <a:srgbClr val="FFFFFF"/>
              </a:solidFill>
              <a:latin typeface="Roboto"/>
              <a:ea typeface="Roboto"/>
              <a:cs typeface="Roboto"/>
              <a:sym typeface="Roboto"/>
            </a:endParaRPr>
          </a:p>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pic>
        <p:nvPicPr>
          <p:cNvPr id="151" name="Google Shape;151;p23"/>
          <p:cNvPicPr preferRelativeResize="0"/>
          <p:nvPr/>
        </p:nvPicPr>
        <p:blipFill>
          <a:blip r:embed="rId3">
            <a:alphaModFix/>
          </a:blip>
          <a:stretch>
            <a:fillRect/>
          </a:stretch>
        </p:blipFill>
        <p:spPr>
          <a:xfrm>
            <a:off x="6412225" y="2571750"/>
            <a:ext cx="2419500" cy="241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